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8" r:id="rId6"/>
    <p:sldId id="270" r:id="rId7"/>
    <p:sldId id="267" r:id="rId8"/>
    <p:sldId id="260" r:id="rId9"/>
    <p:sldId id="272" r:id="rId10"/>
    <p:sldId id="273" r:id="rId11"/>
    <p:sldId id="263" r:id="rId12"/>
    <p:sldId id="276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6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8DD78-50EC-4DA2-844E-15C8EEB4EE82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BF862-4A66-407B-9E79-BC400A937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54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278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898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674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2713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5677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072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BF862-4A66-407B-9E79-BC400A93750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3022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380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82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404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5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680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0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7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77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948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946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83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53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5988-D661-4357-BBE4-FF8FEA1BEB4C}" type="datetimeFigureOut">
              <a:rPr lang="sv-SE" smtClean="0"/>
              <a:t>2019-10-11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E3F0-F0CB-4437-B8FB-6CA29C16C9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638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0AF473B-9D14-4027-940C-8613B5C35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" r="2758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882442" y="2714171"/>
            <a:ext cx="4261558" cy="4150119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68580" tIns="34290" rIns="68580" bIns="34290" rtlCol="0" anchor="t">
            <a:normAutofit/>
          </a:bodyPr>
          <a:lstStyle/>
          <a:p>
            <a:pPr algn="ctr">
              <a:spcAft>
                <a:spcPts val="750"/>
              </a:spcAft>
              <a:buClr>
                <a:schemeClr val="tx1"/>
              </a:buClr>
              <a:buSzPct val="100000"/>
            </a:pPr>
            <a:endParaRPr lang="en-US" sz="1200" cap="all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06708" y="3734093"/>
            <a:ext cx="3709553" cy="1375542"/>
          </a:xfrm>
        </p:spPr>
        <p:txBody>
          <a:bodyPr>
            <a:normAutofit/>
          </a:bodyPr>
          <a:lstStyle/>
          <a:p>
            <a:br>
              <a:rPr lang="sv-SE" sz="3500" b="1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endParaRPr lang="sv-SE" sz="35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004048" y="5364809"/>
            <a:ext cx="3247697" cy="512463"/>
          </a:xfrm>
        </p:spPr>
        <p:txBody>
          <a:bodyPr>
            <a:normAutofit/>
          </a:bodyPr>
          <a:lstStyle/>
          <a:p>
            <a:r>
              <a:rPr lang="sv-SE" sz="1750" b="1" dirty="0">
                <a:latin typeface="Leelawadee" panose="020B0502040204020203" pitchFamily="34" charset="-34"/>
                <a:cs typeface="Leelawadee" panose="020B0502040204020203" pitchFamily="34" charset="-34"/>
              </a:rPr>
              <a:t>Konferens Nora 2019</a:t>
            </a:r>
            <a:endParaRPr lang="sv-SE" sz="17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10703" y="5154215"/>
            <a:ext cx="701565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56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89146" y="410794"/>
            <a:ext cx="8554550" cy="452432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Vattenhistoriskt nätverk</a:t>
            </a:r>
            <a:endParaRPr lang="sv-SE" sz="2200" b="1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53952" y="2233256"/>
            <a:ext cx="7402423" cy="3283976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2000 antogs Vattendirektivet (2000/60/EG)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Syftar till att skydda och förbättra EU:s alla vatten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Hav och vattenmyndigheten rapporterar till EU, ansvarar NAP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Vattenmyndigheterna (5 länsstyrelser) ansvar genomförande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Källa: havochvatten.se</a:t>
            </a:r>
          </a:p>
          <a:p>
            <a:pPr lvl="1"/>
            <a:endParaRPr lang="sv-SE" sz="1400" b="1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944F4F-2B54-43CF-A094-356ECE045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02" y="5541016"/>
            <a:ext cx="1281822" cy="9061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74041C45-4CC7-4A6B-9D75-CE3BB86AD7AC}"/>
              </a:ext>
            </a:extLst>
          </p:cNvPr>
          <p:cNvSpPr txBox="1">
            <a:spLocks/>
          </p:cNvSpPr>
          <p:nvPr/>
        </p:nvSpPr>
        <p:spPr>
          <a:xfrm>
            <a:off x="539552" y="1160848"/>
            <a:ext cx="7344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dirty="0"/>
              <a:t>EUs Vattendirektiv</a:t>
            </a:r>
          </a:p>
        </p:txBody>
      </p:sp>
    </p:spTree>
    <p:extLst>
      <p:ext uri="{BB962C8B-B14F-4D97-AF65-F5344CB8AC3E}">
        <p14:creationId xmlns:p14="http://schemas.microsoft.com/office/powerpoint/2010/main" val="17131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89146" y="410794"/>
            <a:ext cx="8554550" cy="452432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Vattenhistoriskt nätverk</a:t>
            </a:r>
            <a:endParaRPr lang="sv-SE" sz="2200" b="1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944F4F-2B54-43CF-A094-356ECE045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02" y="5541016"/>
            <a:ext cx="1281822" cy="90619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EB709129-E44D-43EB-882F-6E12A42549AA}"/>
              </a:ext>
            </a:extLst>
          </p:cNvPr>
          <p:cNvSpPr/>
          <p:nvPr/>
        </p:nvSpPr>
        <p:spPr>
          <a:xfrm>
            <a:off x="683568" y="2132856"/>
            <a:ext cx="69559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Kulturmiljöer vid vatten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Historia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Identitet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Boendemiljö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Besöksnäring &amp; turism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0690538-8BB8-4792-9713-74FF51E1E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68" y="1026000"/>
            <a:ext cx="7344000" cy="900000"/>
          </a:xfrm>
        </p:spPr>
        <p:txBody>
          <a:bodyPr/>
          <a:lstStyle/>
          <a:p>
            <a:pPr algn="l"/>
            <a:r>
              <a:rPr lang="sv-SE" dirty="0"/>
              <a:t>De sociala värdena vid vatten</a:t>
            </a:r>
          </a:p>
        </p:txBody>
      </p:sp>
    </p:spTree>
    <p:extLst>
      <p:ext uri="{BB962C8B-B14F-4D97-AF65-F5344CB8AC3E}">
        <p14:creationId xmlns:p14="http://schemas.microsoft.com/office/powerpoint/2010/main" val="344319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89146" y="410794"/>
            <a:ext cx="8554550" cy="452432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Vattenhistoriskt nätverk</a:t>
            </a:r>
            <a:endParaRPr lang="sv-SE" sz="2200" b="1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53952" y="2171701"/>
            <a:ext cx="7402423" cy="3345531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Arbetslivsmuseernas Samarbetsråd, ArbetSam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Sveriges Hembygdsförbund, SHF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Svenska industriminnesföreningen, SIM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Svenska Byggnadsvårdsföreningen, SvB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Europa Nostra Sverige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ICOMOS Sverige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Svensk Vattenkraftsförening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Stödföreningen för småskalig vattenkraft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Sveriges Jordägarförbund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Lantbrukarnas Riksförbund, LRF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Stöds även av Kulturmiljöfrämjandet</a:t>
            </a:r>
          </a:p>
          <a:p>
            <a:pPr lvl="1"/>
            <a:endParaRPr lang="sv-SE" sz="1400" b="1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944F4F-2B54-43CF-A094-356ECE045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02" y="5541016"/>
            <a:ext cx="1281822" cy="906190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0B1B3B97-143A-4914-9D6E-BE502AEE8171}"/>
              </a:ext>
            </a:extLst>
          </p:cNvPr>
          <p:cNvSpPr txBox="1">
            <a:spLocks/>
          </p:cNvSpPr>
          <p:nvPr/>
        </p:nvSpPr>
        <p:spPr>
          <a:xfrm>
            <a:off x="539552" y="1052736"/>
            <a:ext cx="7344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dirty="0" err="1"/>
              <a:t>VhN</a:t>
            </a:r>
            <a:r>
              <a:rPr lang="sv-SE" dirty="0"/>
              <a:t> medlemmar</a:t>
            </a:r>
          </a:p>
        </p:txBody>
      </p:sp>
    </p:spTree>
    <p:extLst>
      <p:ext uri="{BB962C8B-B14F-4D97-AF65-F5344CB8AC3E}">
        <p14:creationId xmlns:p14="http://schemas.microsoft.com/office/powerpoint/2010/main" val="344850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89146" y="410794"/>
            <a:ext cx="8554550" cy="452432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Vattenhistoriskt nätverk</a:t>
            </a:r>
            <a:endParaRPr lang="sv-SE" sz="2200" b="1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53952" y="1853759"/>
            <a:ext cx="7258407" cy="5299912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Nätverket samlar </a:t>
            </a:r>
            <a:r>
              <a:rPr lang="sv-SE" sz="2000" i="1" dirty="0"/>
              <a:t>nationella organisationer </a:t>
            </a:r>
            <a:r>
              <a:rPr lang="sv-SE" sz="2000" dirty="0"/>
              <a:t>som berörs av den </a:t>
            </a:r>
            <a:r>
              <a:rPr lang="sv-SE" sz="2000" i="1" dirty="0"/>
              <a:t>svenska vattenförvaltningen </a:t>
            </a:r>
            <a:r>
              <a:rPr lang="sv-SE" sz="2000" dirty="0"/>
              <a:t>i </a:t>
            </a:r>
            <a:r>
              <a:rPr lang="sv-SE" sz="2000" i="1" dirty="0"/>
              <a:t>syfte att synliggöra och påvisa värdefullt kulturarv i dessa miljöer.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/>
              <a:t>Vi </a:t>
            </a:r>
            <a:r>
              <a:rPr lang="sv-SE" sz="2000" i="1"/>
              <a:t>samverkar om det regelverk </a:t>
            </a:r>
            <a:r>
              <a:rPr lang="sv-SE" sz="2000"/>
              <a:t>och de beslut som påverkar förutsättningarna för det kulturarv som berörs av den svenska tillämpningen av EU:s vattendirektiv.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20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/>
              <a:t>Nätverket samverkar för att en </a:t>
            </a:r>
            <a:r>
              <a:rPr lang="sv-SE" sz="2000" i="1"/>
              <a:t>helhetssyn beaktas </a:t>
            </a:r>
            <a:r>
              <a:rPr lang="sv-SE" sz="2000"/>
              <a:t>där kulturmiljö vägs på samma vis och på likvärdig grund som naturmiljö och övriga intressen. Nätverket önskar få </a:t>
            </a:r>
            <a:r>
              <a:rPr lang="sv-SE" sz="2000" i="1"/>
              <a:t>konstruktiva lösningar till gagn för både kultur- och naturmiljö vid vatten.</a:t>
            </a:r>
            <a:br>
              <a:rPr lang="sv-SE" sz="2000"/>
            </a:br>
            <a:br>
              <a:rPr lang="sv-SE" sz="1100"/>
            </a:br>
            <a:r>
              <a:rPr lang="sv-SE" sz="1100"/>
              <a:t>  </a:t>
            </a:r>
            <a:br>
              <a:rPr lang="sv-SE" sz="1100"/>
            </a:br>
            <a:br>
              <a:rPr lang="sv-SE" sz="1100"/>
            </a:br>
            <a:r>
              <a:rPr lang="sv-SE" sz="1100"/>
              <a:t> </a:t>
            </a:r>
            <a:br>
              <a:rPr lang="sv-SE" sz="1100"/>
            </a:br>
            <a:r>
              <a:rPr lang="sv-SE" sz="1100"/>
              <a:t> </a:t>
            </a:r>
            <a:endParaRPr lang="sv-SE" sz="110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411480" indent="-411480">
              <a:buAutoNum type="arabicPeriod"/>
            </a:pPr>
            <a:endParaRPr lang="sv-SE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08610" indent="-308610">
              <a:buAutoNum type="arabicPeriod"/>
            </a:pPr>
            <a:endParaRPr lang="sv-SE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l"/>
            <a:endParaRPr lang="sv-SE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l"/>
            <a:r>
              <a:rPr lang="sv-SE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944F4F-2B54-43CF-A094-356ECE045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02" y="5541016"/>
            <a:ext cx="1281822" cy="9061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39C84655-F9D7-43A9-9862-483FF774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68" y="836712"/>
            <a:ext cx="7344000" cy="900000"/>
          </a:xfrm>
        </p:spPr>
        <p:txBody>
          <a:bodyPr/>
          <a:lstStyle/>
          <a:p>
            <a:pPr algn="l"/>
            <a:r>
              <a:rPr lang="sv-SE" dirty="0"/>
              <a:t>Nätverkets syfte</a:t>
            </a:r>
          </a:p>
        </p:txBody>
      </p:sp>
    </p:spTree>
    <p:extLst>
      <p:ext uri="{BB962C8B-B14F-4D97-AF65-F5344CB8AC3E}">
        <p14:creationId xmlns:p14="http://schemas.microsoft.com/office/powerpoint/2010/main" val="212087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89146" y="410794"/>
            <a:ext cx="8554550" cy="452432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Vattenhistoriskt nätverk</a:t>
            </a:r>
            <a:endParaRPr lang="sv-SE" sz="2200" b="1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944F4F-2B54-43CF-A094-356ECE045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02" y="5541016"/>
            <a:ext cx="1281822" cy="90619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EB709129-E44D-43EB-882F-6E12A42549AA}"/>
              </a:ext>
            </a:extLst>
          </p:cNvPr>
          <p:cNvSpPr/>
          <p:nvPr/>
        </p:nvSpPr>
        <p:spPr>
          <a:xfrm>
            <a:off x="683568" y="2690336"/>
            <a:ext cx="69559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31 maj skapades </a:t>
            </a:r>
            <a:r>
              <a:rPr lang="sv-SE" sz="2000" dirty="0" err="1"/>
              <a:t>VhN</a:t>
            </a:r>
            <a:r>
              <a:rPr lang="sv-SE" sz="2000" dirty="0"/>
              <a:t> på Arbetets museum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14 juni Skypemöte med Hav och Vattenmyndigheten NAP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26 september Höstens möte på Arbetets museum tillika Skypemöte med Hav och Vattenmyndigheten 2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0690538-8BB8-4792-9713-74FF51E1E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68" y="1026000"/>
            <a:ext cx="7344000" cy="900000"/>
          </a:xfrm>
        </p:spPr>
        <p:txBody>
          <a:bodyPr/>
          <a:lstStyle/>
          <a:p>
            <a:pPr algn="l"/>
            <a:r>
              <a:rPr lang="sv-SE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94541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89146" y="410794"/>
            <a:ext cx="8554550" cy="452432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Vattenhistoriskt nätverk</a:t>
            </a:r>
            <a:endParaRPr lang="sv-SE" sz="2200" b="1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944F4F-2B54-43CF-A094-356ECE045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02" y="5541016"/>
            <a:ext cx="1281822" cy="90619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EB709129-E44D-43EB-882F-6E12A42549AA}"/>
              </a:ext>
            </a:extLst>
          </p:cNvPr>
          <p:cNvSpPr/>
          <p:nvPr/>
        </p:nvSpPr>
        <p:spPr>
          <a:xfrm>
            <a:off x="683568" y="2690336"/>
            <a:ext cx="69559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Januari möte med Riksantikvarieämbetet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Mars möte med Hav och Vattenmyndigheten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April Vårens möte på Arbetets museum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Yttranden till Havs och vattenmyndigheten NAP juni och nya föreskrifter augusti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Vattenmyndigheternas nästa period av förvaltningsplaner och åtgärdsprogram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0690538-8BB8-4792-9713-74FF51E1E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68" y="1026000"/>
            <a:ext cx="7344000" cy="900000"/>
          </a:xfrm>
        </p:spPr>
        <p:txBody>
          <a:bodyPr/>
          <a:lstStyle/>
          <a:p>
            <a:pPr algn="l"/>
            <a:r>
              <a:rPr lang="sv-SE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429327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200" b="1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Vattenhistoriskt Nätverk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368" y="2460080"/>
            <a:ext cx="7427168" cy="2980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Strategiska områden för </a:t>
            </a:r>
            <a:r>
              <a:rPr lang="sv-SE" sz="2000" dirty="0" err="1"/>
              <a:t>VhN</a:t>
            </a:r>
            <a:r>
              <a:rPr lang="sv-SE" sz="2000" dirty="0"/>
              <a:t> är:</a:t>
            </a:r>
          </a:p>
          <a:p>
            <a:r>
              <a:rPr lang="sv-SE" sz="2000" dirty="0"/>
              <a:t>KMV-klassning och därmed en rimlig kravnivå</a:t>
            </a:r>
          </a:p>
          <a:p>
            <a:r>
              <a:rPr lang="sv-SE" sz="2000" dirty="0"/>
              <a:t>Nationell plan för omprövningar av vattenkraften (NAP) och vattenkraftens miljöfond</a:t>
            </a:r>
          </a:p>
          <a:p>
            <a:r>
              <a:rPr lang="sv-SE" sz="2000" dirty="0"/>
              <a:t>Tilläggsåtgärder enligt </a:t>
            </a:r>
            <a:r>
              <a:rPr lang="sv-SE" sz="2000" dirty="0" err="1"/>
              <a:t>HaV:s</a:t>
            </a:r>
            <a:r>
              <a:rPr lang="sv-SE" sz="2000" dirty="0"/>
              <a:t>, Energimyndighetens och Svenska kraftnäts (3M) förslag till NAP</a:t>
            </a:r>
          </a:p>
          <a:p>
            <a:r>
              <a:rPr lang="sv-SE" sz="2000" dirty="0"/>
              <a:t>Myndigheternas arbete med kulturvatten och rekreationsvatten m.m.</a:t>
            </a:r>
          </a:p>
          <a:p>
            <a:endParaRPr lang="sv-SE" sz="12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FEAC7DB-90FA-43F1-9B45-BA3846ED5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02" y="5541016"/>
            <a:ext cx="1281822" cy="906190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C92ACBD-2425-4AE0-BC9C-C743968A89C4}"/>
              </a:ext>
            </a:extLst>
          </p:cNvPr>
          <p:cNvSpPr txBox="1">
            <a:spLocks/>
          </p:cNvSpPr>
          <p:nvPr/>
        </p:nvSpPr>
        <p:spPr>
          <a:xfrm>
            <a:off x="473918" y="1340768"/>
            <a:ext cx="7344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dirty="0"/>
              <a:t>Strategiska områden och åtgärder</a:t>
            </a:r>
          </a:p>
        </p:txBody>
      </p:sp>
    </p:spTree>
    <p:extLst>
      <p:ext uri="{BB962C8B-B14F-4D97-AF65-F5344CB8AC3E}">
        <p14:creationId xmlns:p14="http://schemas.microsoft.com/office/powerpoint/2010/main" val="366209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89146" y="410794"/>
            <a:ext cx="8554550" cy="421654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pPr algn="l"/>
            <a:r>
              <a:rPr lang="sv-SE" sz="2200" b="1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Vattenhistoriskt Nätverk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553952" y="2348880"/>
            <a:ext cx="7618447" cy="2545312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sv-SE" sz="2000" dirty="0"/>
              <a:t>Helena Törnqvist</a:t>
            </a:r>
          </a:p>
          <a:p>
            <a:r>
              <a:rPr lang="sv-SE" sz="2000" dirty="0"/>
              <a:t>Arbetslivsintendent</a:t>
            </a:r>
          </a:p>
          <a:p>
            <a:r>
              <a:rPr lang="sv-SE" sz="2000" dirty="0"/>
              <a:t>Arbetets museum</a:t>
            </a:r>
          </a:p>
          <a:p>
            <a:r>
              <a:rPr lang="sv-SE" sz="2000" dirty="0"/>
              <a:t>011-23 17 26 / 070-846 08 11</a:t>
            </a:r>
          </a:p>
          <a:p>
            <a:r>
              <a:rPr lang="sv-SE" sz="2000" dirty="0"/>
              <a:t>Helena.tornqvist@arbetetsmuseum.se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E3F1AB2-3534-4874-8F10-E70681EEA7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02" y="5541016"/>
            <a:ext cx="1281822" cy="9061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487D1B9E-597D-425D-87B3-BF0040145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68" y="1026000"/>
            <a:ext cx="7344000" cy="900000"/>
          </a:xfrm>
        </p:spPr>
        <p:txBody>
          <a:bodyPr/>
          <a:lstStyle/>
          <a:p>
            <a:pPr algn="l"/>
            <a:r>
              <a:rPr lang="sv-SE" dirty="0"/>
              <a:t>Kontakt &amp; Tack!</a:t>
            </a:r>
          </a:p>
        </p:txBody>
      </p:sp>
    </p:spTree>
    <p:extLst>
      <p:ext uri="{BB962C8B-B14F-4D97-AF65-F5344CB8AC3E}">
        <p14:creationId xmlns:p14="http://schemas.microsoft.com/office/powerpoint/2010/main" val="358065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603284BDDDE3478D3C54A3FCA4694F" ma:contentTypeVersion="8" ma:contentTypeDescription="Skapa ett nytt dokument." ma:contentTypeScope="" ma:versionID="5539f1587201667f0480c4cdf0c34006">
  <xsd:schema xmlns:xsd="http://www.w3.org/2001/XMLSchema" xmlns:xs="http://www.w3.org/2001/XMLSchema" xmlns:p="http://schemas.microsoft.com/office/2006/metadata/properties" xmlns:ns2="e8c08386-bc5e-4c1c-aeb8-d77b439f5cbc" xmlns:ns3="6e462db1-1bfb-47f1-a444-7d3c4cdbc911" targetNamespace="http://schemas.microsoft.com/office/2006/metadata/properties" ma:root="true" ma:fieldsID="e9da4c8554967f01cdfaa6a6f4789cb6" ns2:_="" ns3:_="">
    <xsd:import namespace="e8c08386-bc5e-4c1c-aeb8-d77b439f5cbc"/>
    <xsd:import namespace="6e462db1-1bfb-47f1-a444-7d3c4cdbc9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08386-bc5e-4c1c-aeb8-d77b439f5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462db1-1bfb-47f1-a444-7d3c4cdbc91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5F8F4F-D72A-41AC-B574-92F21DAB8D3B}">
  <ds:schemaRefs>
    <ds:schemaRef ds:uri="http://purl.org/dc/terms/"/>
    <ds:schemaRef ds:uri="http://schemas.openxmlformats.org/package/2006/metadata/core-properties"/>
    <ds:schemaRef ds:uri="e8c08386-bc5e-4c1c-aeb8-d77b439f5cbc"/>
    <ds:schemaRef ds:uri="http://schemas.microsoft.com/office/2006/documentManagement/types"/>
    <ds:schemaRef ds:uri="http://schemas.microsoft.com/office/infopath/2007/PartnerControls"/>
    <ds:schemaRef ds:uri="6e462db1-1bfb-47f1-a444-7d3c4cdbc91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71AA42D-7317-4A4F-95FB-F5D815FA59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EB40DB-DA93-4BD5-A266-DAA7877F6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08386-bc5e-4c1c-aeb8-d77b439f5cbc"/>
    <ds:schemaRef ds:uri="6e462db1-1bfb-47f1-a444-7d3c4cdbc9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353</Words>
  <Application>Microsoft Office PowerPoint</Application>
  <PresentationFormat>Bildspel på skärmen (4:3)</PresentationFormat>
  <Paragraphs>95</Paragraphs>
  <Slides>9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Leelawadee</vt:lpstr>
      <vt:lpstr>Office-tema</vt:lpstr>
      <vt:lpstr> </vt:lpstr>
      <vt:lpstr>PowerPoint-presentation</vt:lpstr>
      <vt:lpstr>De sociala värdena vid vatten</vt:lpstr>
      <vt:lpstr>PowerPoint-presentation</vt:lpstr>
      <vt:lpstr>Nätverkets syfte</vt:lpstr>
      <vt:lpstr>2018</vt:lpstr>
      <vt:lpstr>2019</vt:lpstr>
      <vt:lpstr>Vattenhistoriskt Nätverk</vt:lpstr>
      <vt:lpstr>Kontakt &amp; 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Helena Törnqvist</dc:creator>
  <cp:lastModifiedBy>Helena Törnqvist</cp:lastModifiedBy>
  <cp:revision>20</cp:revision>
  <dcterms:created xsi:type="dcterms:W3CDTF">2019-04-03T07:05:40Z</dcterms:created>
  <dcterms:modified xsi:type="dcterms:W3CDTF">2019-10-11T20:42:26Z</dcterms:modified>
</cp:coreProperties>
</file>